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88" r:id="rId4"/>
    <p:sldId id="257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6" r:id="rId13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7" autoAdjust="0"/>
    <p:restoredTop sz="84873"/>
  </p:normalViewPr>
  <p:slideViewPr>
    <p:cSldViewPr snapToObjects="1">
      <p:cViewPr varScale="1">
        <p:scale>
          <a:sx n="94" d="100"/>
          <a:sy n="94" d="100"/>
        </p:scale>
        <p:origin x="208" y="600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12/7/18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7.12.2018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Train delays are important to predict so that rail traffic operations center are able to prepare (put more workforce on field, reduce train shifts)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of severe train delays are caused by bad weather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issue has been studied only a little, one similar study has been done in Northern Italy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They was able to predict train delays based on few weather parameters using methods based on Random Forests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9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074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Our</a:t>
            </a:r>
            <a:r>
              <a:rPr lang="fi-FI" dirty="0"/>
              <a:t> dataset is got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Agency</a:t>
            </a:r>
            <a:r>
              <a:rPr lang="fi-FI" dirty="0"/>
              <a:t> (FTA)</a:t>
            </a:r>
          </a:p>
          <a:p>
            <a:pPr marL="171450" indent="-171450">
              <a:buFontTx/>
              <a:buChar char="-"/>
            </a:pPr>
            <a:r>
              <a:rPr lang="fi-FI" dirty="0" err="1"/>
              <a:t>The</a:t>
            </a:r>
            <a:r>
              <a:rPr lang="fi-FI" dirty="0"/>
              <a:t> dataset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2010 to 2018 and </a:t>
            </a:r>
            <a:r>
              <a:rPr lang="fi-FI" dirty="0" err="1"/>
              <a:t>corresponding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trainstations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4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total</a:t>
            </a:r>
            <a:r>
              <a:rPr lang="fi-FI" dirty="0"/>
              <a:t> </a:t>
            </a:r>
            <a:r>
              <a:rPr lang="fi-FI" dirty="0" err="1"/>
              <a:t>almost</a:t>
            </a:r>
            <a:r>
              <a:rPr lang="fi-FI" dirty="0"/>
              <a:t> 30 </a:t>
            </a:r>
            <a:r>
              <a:rPr lang="fi-FI" dirty="0" err="1"/>
              <a:t>million</a:t>
            </a:r>
            <a:r>
              <a:rPr lang="fi-FI" dirty="0"/>
              <a:t> </a:t>
            </a:r>
            <a:r>
              <a:rPr lang="fi-FI" dirty="0" err="1"/>
              <a:t>rows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19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171450" lvl="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here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Helsinki </a:t>
            </a:r>
            <a:r>
              <a:rPr lang="fi-FI" dirty="0" err="1"/>
              <a:t>railway</a:t>
            </a:r>
            <a:r>
              <a:rPr lang="fi-FI" dirty="0"/>
              <a:t> </a:t>
            </a:r>
            <a:r>
              <a:rPr lang="fi-FI" dirty="0" err="1"/>
              <a:t>station</a:t>
            </a:r>
            <a:r>
              <a:rPr lang="fi-FI" dirty="0"/>
              <a:t> and </a:t>
            </a:r>
            <a:r>
              <a:rPr lang="fi-FI" dirty="0" err="1"/>
              <a:t>passenger</a:t>
            </a:r>
            <a:r>
              <a:rPr lang="fi-FI" dirty="0"/>
              <a:t> </a:t>
            </a:r>
            <a:r>
              <a:rPr lang="fi-FI" dirty="0" err="1"/>
              <a:t>trains</a:t>
            </a: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2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picked</a:t>
            </a:r>
            <a:r>
              <a:rPr lang="fi-FI" dirty="0"/>
              <a:t> 5 </a:t>
            </a:r>
            <a:r>
              <a:rPr lang="fi-FI" dirty="0" err="1"/>
              <a:t>parameters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partly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assumptions</a:t>
            </a:r>
            <a:r>
              <a:rPr lang="fi-FI" dirty="0"/>
              <a:t> on </a:t>
            </a:r>
            <a:r>
              <a:rPr lang="fi-FI" dirty="0" err="1"/>
              <a:t>remarkable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histogram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dataset (for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for </a:t>
            </a:r>
            <a:r>
              <a:rPr lang="fi-FI" dirty="0" err="1"/>
              <a:t>rows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50 </a:t>
            </a:r>
            <a:r>
              <a:rPr lang="fi-FI" dirty="0" err="1"/>
              <a:t>minutes</a:t>
            </a:r>
            <a:r>
              <a:rPr lang="fi-FI" dirty="0"/>
              <a:t> </a:t>
            </a:r>
            <a:r>
              <a:rPr lang="fi-FI" dirty="0" err="1"/>
              <a:t>accumulated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 (= </a:t>
            </a:r>
            <a:r>
              <a:rPr lang="fi-FI" dirty="0" err="1"/>
              <a:t>sever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disruption</a:t>
            </a:r>
            <a:r>
              <a:rPr lang="fi-FI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histograms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a </a:t>
            </a:r>
            <a:r>
              <a:rPr lang="fi-FI" dirty="0" err="1"/>
              <a:t>hint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on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traffic</a:t>
            </a:r>
            <a:endParaRPr lang="fi-FI" dirty="0"/>
          </a:p>
          <a:p>
            <a:pPr marL="171450" lvl="0" indent="-171450">
              <a:buFontTx/>
              <a:buChar char="-"/>
            </a:pPr>
            <a:r>
              <a:rPr lang="en" dirty="0"/>
              <a:t>We also tried one model with fewer parameters (temperature, snow depth, wind direction, 6h precipitation sum)</a:t>
            </a:r>
          </a:p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6886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70498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did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plotting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and </a:t>
            </a:r>
            <a:r>
              <a:rPr lang="fi-FI" dirty="0" err="1"/>
              <a:t>looking</a:t>
            </a:r>
            <a:r>
              <a:rPr lang="fi-FI" dirty="0"/>
              <a:t> </a:t>
            </a:r>
            <a:r>
              <a:rPr lang="fi-FI" dirty="0" err="1"/>
              <a:t>posterior</a:t>
            </a:r>
            <a:r>
              <a:rPr lang="fi-FI" dirty="0"/>
              <a:t> </a:t>
            </a:r>
            <a:r>
              <a:rPr lang="fi-FI" dirty="0" err="1"/>
              <a:t>distributions</a:t>
            </a:r>
            <a:r>
              <a:rPr lang="fi-FI" dirty="0"/>
              <a:t> and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chains</a:t>
            </a:r>
            <a:r>
              <a:rPr lang="fi-FI" dirty="0"/>
              <a:t>,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effective</a:t>
            </a:r>
            <a:r>
              <a:rPr lang="fi-FI" dirty="0"/>
              <a:t> </a:t>
            </a:r>
            <a:r>
              <a:rPr lang="fi-FI" dirty="0" err="1"/>
              <a:t>sample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and </a:t>
            </a:r>
            <a:r>
              <a:rPr lang="fi-FI" dirty="0" err="1"/>
              <a:t>rhat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Model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converged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800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Observed</a:t>
            </a:r>
            <a:r>
              <a:rPr lang="fi-FI" dirty="0"/>
              <a:t> data and </a:t>
            </a:r>
            <a:r>
              <a:rPr lang="fi-FI" dirty="0" err="1"/>
              <a:t>fitted</a:t>
            </a:r>
            <a:r>
              <a:rPr lang="fi-FI" dirty="0"/>
              <a:t> </a:t>
            </a:r>
            <a:r>
              <a:rPr lang="fi-FI" dirty="0" err="1"/>
              <a:t>distributions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look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misses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zero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</a:t>
            </a:r>
            <a:r>
              <a:rPr lang="fi-FI" dirty="0" err="1"/>
              <a:t>negative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5891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924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740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295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1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7.12.2018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7.12.2018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3459" y="585207"/>
            <a:ext cx="6969087" cy="1104636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93458" y="1705718"/>
            <a:ext cx="7942718" cy="3535678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84661" y="5296960"/>
            <a:ext cx="2057400" cy="304271"/>
          </a:xfrm>
        </p:spPr>
        <p:txBody>
          <a:bodyPr/>
          <a:lstStyle>
            <a:lvl1pPr>
              <a:defRPr sz="875"/>
            </a:lvl1pPr>
          </a:lstStyle>
          <a:p>
            <a:fld id="{CF6B407D-F30C-3A48-8205-B2F2FAA1F6B3}" type="datetime1">
              <a:rPr lang="fi-FI" smtClean="0"/>
              <a:t>7.12.2018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60"/>
            <a:ext cx="3086100" cy="304271"/>
          </a:xfrm>
        </p:spPr>
        <p:txBody>
          <a:bodyPr/>
          <a:lstStyle>
            <a:lvl1pPr>
              <a:defRPr sz="875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5296960"/>
            <a:ext cx="2057400" cy="304271"/>
          </a:xfrm>
        </p:spPr>
        <p:txBody>
          <a:bodyPr/>
          <a:lstStyle>
            <a:lvl1pPr>
              <a:defRPr sz="8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1" y="170371"/>
            <a:ext cx="3062048" cy="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7.12.2018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56" r:id="rId4"/>
    <p:sldLayoutId id="2147484759" r:id="rId5"/>
    <p:sldLayoutId id="2147484762" r:id="rId6"/>
    <p:sldLayoutId id="2147484765" r:id="rId7"/>
    <p:sldLayoutId id="2147484766" r:id="rId8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bsts/versions/0.8.0/topics/bs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Predicting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CS-E5710-Bayesian_Data_Analysis </a:t>
            </a:r>
            <a:r>
              <a:rPr lang="fi-FI" dirty="0" err="1"/>
              <a:t>project</a:t>
            </a:r>
            <a:endParaRPr lang="fi-FI" dirty="0"/>
          </a:p>
          <a:p>
            <a:r>
              <a:rPr lang="fi-FI" dirty="0"/>
              <a:t>Team </a:t>
            </a:r>
            <a:r>
              <a:rPr lang="fi-FI" dirty="0" err="1"/>
              <a:t>InterCity</a:t>
            </a:r>
            <a:endParaRPr lang="fi-FI" dirty="0"/>
          </a:p>
          <a:p>
            <a:r>
              <a:rPr lang="fi-FI" dirty="0"/>
              <a:t>Viet </a:t>
            </a:r>
            <a:r>
              <a:rPr lang="fi-FI" dirty="0" err="1"/>
              <a:t>Nguyen</a:t>
            </a:r>
            <a:r>
              <a:rPr lang="fi-FI" dirty="0"/>
              <a:t>, Roope Tervo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14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sensitivity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Sensitivity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8407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no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 </a:t>
            </a:r>
            <a:r>
              <a:rPr lang="fi-FI" dirty="0" err="1"/>
              <a:t>skill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i-FI" dirty="0"/>
          </a:p>
          <a:p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CE847-AC21-4540-A77B-23B3F840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35" y="991052"/>
            <a:ext cx="6048672" cy="3732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EFBBA-8306-2741-8625-722E12C279B9}"/>
              </a:ext>
            </a:extLst>
          </p:cNvPr>
          <p:cNvSpPr txBox="1"/>
          <p:nvPr/>
        </p:nvSpPr>
        <p:spPr>
          <a:xfrm>
            <a:off x="6659963" y="1116708"/>
            <a:ext cx="201572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2000" b="1" dirty="0" err="1"/>
              <a:t>Observed</a:t>
            </a:r>
            <a:r>
              <a:rPr lang="fi-FI" sz="2000" b="1" dirty="0"/>
              <a:t> and </a:t>
            </a:r>
            <a:r>
              <a:rPr lang="fi-FI" sz="2000" b="1" dirty="0" err="1"/>
              <a:t>predicted</a:t>
            </a:r>
            <a:r>
              <a:rPr lang="fi-FI" sz="2000" b="1" dirty="0"/>
              <a:t> </a:t>
            </a:r>
            <a:r>
              <a:rPr lang="fi-FI" sz="2000" b="1" dirty="0" err="1"/>
              <a:t>delay</a:t>
            </a:r>
            <a:r>
              <a:rPr lang="fi-FI" sz="2000" b="1" dirty="0"/>
              <a:t> for </a:t>
            </a:r>
            <a:r>
              <a:rPr lang="fi-FI" sz="2000" b="1" dirty="0" err="1"/>
              <a:t>validation</a:t>
            </a:r>
            <a:r>
              <a:rPr lang="fi-FI" sz="2000" b="1" dirty="0"/>
              <a:t> data</a:t>
            </a:r>
          </a:p>
          <a:p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/>
              <a:t>Black </a:t>
            </a:r>
            <a:r>
              <a:rPr lang="fi-FI" sz="2000" b="1" dirty="0" err="1"/>
              <a:t>line</a:t>
            </a:r>
            <a:r>
              <a:rPr lang="fi-FI" sz="2000" b="1" dirty="0"/>
              <a:t> for </a:t>
            </a:r>
            <a:r>
              <a:rPr lang="fi-FI" sz="2000" b="1" dirty="0" err="1"/>
              <a:t>observations</a:t>
            </a:r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/>
              <a:t>Blue</a:t>
            </a:r>
            <a:r>
              <a:rPr lang="fi-FI" sz="2000" b="1" dirty="0"/>
              <a:t> </a:t>
            </a:r>
            <a:r>
              <a:rPr lang="fi-FI" sz="2000" b="1" dirty="0" err="1"/>
              <a:t>line</a:t>
            </a:r>
            <a:r>
              <a:rPr lang="fi-FI" sz="2000" b="1" dirty="0"/>
              <a:t> for </a:t>
            </a:r>
            <a:r>
              <a:rPr lang="fi-FI" sz="2000" b="1" dirty="0" err="1"/>
              <a:t>prediction</a:t>
            </a: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327527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required</a:t>
            </a:r>
            <a:r>
              <a:rPr lang="fi-FI" dirty="0"/>
              <a:t> to </a:t>
            </a: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train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F2178-76B2-7C49-85F9-6DA761773F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489348"/>
            <a:ext cx="8207374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Still,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/>
              <a:t>methods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succesfully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At </a:t>
            </a:r>
            <a:r>
              <a:rPr lang="fi-FI" dirty="0" err="1"/>
              <a:t>least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is </a:t>
            </a:r>
            <a:r>
              <a:rPr lang="fi-FI" dirty="0" err="1"/>
              <a:t>required</a:t>
            </a:r>
            <a:endParaRPr lang="fi-FI" dirty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/>
              <a:t>Time </a:t>
            </a:r>
            <a:r>
              <a:rPr lang="fi-FI" dirty="0" err="1"/>
              <a:t>series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(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>
                <a:hlinkClick r:id="rId3"/>
              </a:rPr>
              <a:t>bsts</a:t>
            </a:r>
            <a:r>
              <a:rPr lang="fi-FI" dirty="0"/>
              <a:t>)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Forests</a:t>
            </a:r>
            <a:endParaRPr lang="fi-FI" dirty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Gaussian</a:t>
            </a:r>
            <a:r>
              <a:rPr lang="fi-FI" dirty="0"/>
              <a:t> </a:t>
            </a:r>
            <a:r>
              <a:rPr lang="fi-FI" dirty="0" err="1"/>
              <a:t>processes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inducing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Bayesian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problematic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whole</a:t>
            </a:r>
            <a:r>
              <a:rPr lang="fi-FI" dirty="0"/>
              <a:t> data </a:t>
            </a:r>
            <a:r>
              <a:rPr lang="fi-FI" dirty="0" err="1"/>
              <a:t>can’t</a:t>
            </a:r>
            <a:r>
              <a:rPr lang="fi-FI" dirty="0"/>
              <a:t>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dirty="0" err="1"/>
              <a:t>Whole</a:t>
            </a:r>
            <a:r>
              <a:rPr lang="fi-FI" dirty="0"/>
              <a:t> data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huge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processing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and </a:t>
            </a:r>
            <a:r>
              <a:rPr lang="fi-FI" dirty="0" err="1"/>
              <a:t>memory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0573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E82DB-49E0-2340-93C3-124928E5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7" y="33063"/>
            <a:ext cx="8526487" cy="5681937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2AF391-5EAE-C84C-8F78-5969A924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46" y="5370000"/>
            <a:ext cx="4890000" cy="304271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90CCF-8CD1-7946-85C3-1DB0D0F4D68B}"/>
              </a:ext>
            </a:extLst>
          </p:cNvPr>
          <p:cNvSpPr txBox="1"/>
          <p:nvPr/>
        </p:nvSpPr>
        <p:spPr>
          <a:xfrm>
            <a:off x="7918769" y="5487525"/>
            <a:ext cx="6559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>
                <a:solidFill>
                  <a:schemeClr val="bg1"/>
                </a:solidFill>
              </a:rPr>
              <a:t>Image: </a:t>
            </a:r>
            <a:r>
              <a:rPr lang="fi-FI" sz="500" dirty="0" err="1">
                <a:solidFill>
                  <a:schemeClr val="bg1"/>
                </a:solidFill>
              </a:rPr>
              <a:t>Solita</a:t>
            </a:r>
            <a:r>
              <a:rPr lang="fi-FI" sz="500" dirty="0">
                <a:solidFill>
                  <a:schemeClr val="bg1"/>
                </a:solidFill>
              </a:rPr>
              <a:t> Oy</a:t>
            </a:r>
          </a:p>
        </p:txBody>
      </p:sp>
    </p:spTree>
    <p:extLst>
      <p:ext uri="{BB962C8B-B14F-4D97-AF65-F5344CB8AC3E}">
        <p14:creationId xmlns:p14="http://schemas.microsoft.com/office/powerpoint/2010/main" val="57078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D1429A-7424-D546-96C9-6E963084CC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3" y="1005672"/>
            <a:ext cx="1862690" cy="3736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28DA7C-88E8-5A42-8697-1103CFE98F9B}"/>
              </a:ext>
            </a:extLst>
          </p:cNvPr>
          <p:cNvSpPr txBox="1"/>
          <p:nvPr/>
        </p:nvSpPr>
        <p:spPr>
          <a:xfrm>
            <a:off x="6473661" y="1903654"/>
            <a:ext cx="2292615" cy="261571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2010 – 2018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sz="667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(Helsinki)</a:t>
            </a:r>
          </a:p>
          <a:p>
            <a:pPr>
              <a:lnSpc>
                <a:spcPct val="130000"/>
              </a:lnSpc>
            </a:pPr>
            <a:r>
              <a:rPr lang="fi-FI" sz="667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41 255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rows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sz="667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38115" indent="-23811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passenger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considered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9257E1-4479-5045-BF38-4F3A2F8F393D}"/>
              </a:ext>
            </a:extLst>
          </p:cNvPr>
          <p:cNvGrpSpPr/>
          <p:nvPr/>
        </p:nvGrpSpPr>
        <p:grpSpPr>
          <a:xfrm>
            <a:off x="2800151" y="1005672"/>
            <a:ext cx="2870194" cy="3695191"/>
            <a:chOff x="3361968" y="1287179"/>
            <a:chExt cx="3882432" cy="499838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0422472-D512-5D41-9878-972D9B83B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81" b="-1"/>
            <a:stretch/>
          </p:blipFill>
          <p:spPr>
            <a:xfrm>
              <a:off x="3361968" y="1287179"/>
              <a:ext cx="2909840" cy="499838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2437EF-DB65-374E-BD33-7421D33A3842}"/>
                </a:ext>
              </a:extLst>
            </p:cNvPr>
            <p:cNvCxnSpPr>
              <a:cxnSpLocks/>
              <a:stCxn id="26" idx="7"/>
              <a:endCxn id="40" idx="4"/>
            </p:cNvCxnSpPr>
            <p:nvPr/>
          </p:nvCxnSpPr>
          <p:spPr>
            <a:xfrm flipV="1">
              <a:off x="4757836" y="4848273"/>
              <a:ext cx="235160" cy="988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94EBF-4B3A-F648-8E7D-3FDA2E8082F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4934608" y="3716083"/>
              <a:ext cx="58388" cy="10261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B0D7F1-126E-014B-B652-E756B004767D}"/>
                </a:ext>
              </a:extLst>
            </p:cNvPr>
            <p:cNvCxnSpPr>
              <a:cxnSpLocks/>
              <a:stCxn id="42" idx="7"/>
              <a:endCxn id="43" idx="3"/>
            </p:cNvCxnSpPr>
            <p:nvPr/>
          </p:nvCxnSpPr>
          <p:spPr>
            <a:xfrm flipV="1">
              <a:off x="4972090" y="2853844"/>
              <a:ext cx="236899" cy="762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82E8AA-BE80-0E41-925A-D1A3AD1A2845}"/>
                </a:ext>
              </a:extLst>
            </p:cNvPr>
            <p:cNvSpPr/>
            <p:nvPr/>
          </p:nvSpPr>
          <p:spPr>
            <a:xfrm>
              <a:off x="4667345" y="5821570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6B0A39-997F-1C4D-B66F-90494701AA80}"/>
                </a:ext>
              </a:extLst>
            </p:cNvPr>
            <p:cNvSpPr txBox="1"/>
            <p:nvPr/>
          </p:nvSpPr>
          <p:spPr>
            <a:xfrm>
              <a:off x="4909001" y="5611131"/>
              <a:ext cx="1919138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Start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: +0 min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77294-4246-3E4F-93ED-CB4018C227DE}"/>
                </a:ext>
              </a:extLst>
            </p:cNvPr>
            <p:cNvSpPr txBox="1"/>
            <p:nvPr/>
          </p:nvSpPr>
          <p:spPr>
            <a:xfrm>
              <a:off x="5083487" y="4610598"/>
              <a:ext cx="2017640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1: +0 min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B4A39-643F-7F48-A4C0-7D1D39F25701}"/>
                </a:ext>
              </a:extLst>
            </p:cNvPr>
            <p:cNvSpPr txBox="1"/>
            <p:nvPr/>
          </p:nvSpPr>
          <p:spPr>
            <a:xfrm>
              <a:off x="5062590" y="3473656"/>
              <a:ext cx="2181810" cy="472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2: +12 min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D89CD-0DC4-3943-8F96-FFCB99378A7E}"/>
                </a:ext>
              </a:extLst>
            </p:cNvPr>
            <p:cNvSpPr/>
            <p:nvPr/>
          </p:nvSpPr>
          <p:spPr>
            <a:xfrm>
              <a:off x="4939987" y="4742256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F786391-E716-6740-8F87-2D94A0060D6C}"/>
                </a:ext>
              </a:extLst>
            </p:cNvPr>
            <p:cNvSpPr/>
            <p:nvPr/>
          </p:nvSpPr>
          <p:spPr>
            <a:xfrm>
              <a:off x="4881599" y="3599464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16534E6-862E-D549-A188-5599BFD7D32E}"/>
                </a:ext>
              </a:extLst>
            </p:cNvPr>
            <p:cNvSpPr/>
            <p:nvPr/>
          </p:nvSpPr>
          <p:spPr>
            <a:xfrm>
              <a:off x="5193463" y="2754303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2C385A-9E79-6F42-AAC6-33B734DB6391}"/>
              </a:ext>
            </a:extLst>
          </p:cNvPr>
          <p:cNvCxnSpPr/>
          <p:nvPr/>
        </p:nvCxnSpPr>
        <p:spPr>
          <a:xfrm>
            <a:off x="6130396" y="0"/>
            <a:ext cx="0" cy="5715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1E23D7-9D72-534C-99B7-5081AFD711EC}"/>
              </a:ext>
            </a:extLst>
          </p:cNvPr>
          <p:cNvSpPr txBox="1"/>
          <p:nvPr/>
        </p:nvSpPr>
        <p:spPr>
          <a:xfrm>
            <a:off x="4296930" y="1937293"/>
            <a:ext cx="14221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End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: +6 min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23DF8C-3528-E340-ACAB-706104361360}"/>
              </a:ext>
            </a:extLst>
          </p:cNvPr>
          <p:cNvSpPr txBox="1"/>
          <p:nvPr/>
        </p:nvSpPr>
        <p:spPr>
          <a:xfrm>
            <a:off x="2694800" y="4663907"/>
            <a:ext cx="219002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/>
              <a:t>Image: Roope Tervo 2018, </a:t>
            </a:r>
            <a:r>
              <a:rPr lang="fi-FI" sz="500" dirty="0" err="1"/>
              <a:t>license</a:t>
            </a:r>
            <a:r>
              <a:rPr lang="fi-FI" sz="500" dirty="0"/>
              <a:t> CC4, Data Maanmittauslaitos (CC4)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C4BAF3-1988-0340-BFB4-BC16B93C7207}"/>
              </a:ext>
            </a:extLst>
          </p:cNvPr>
          <p:cNvSpPr txBox="1"/>
          <p:nvPr/>
        </p:nvSpPr>
        <p:spPr>
          <a:xfrm>
            <a:off x="415309" y="4700863"/>
            <a:ext cx="210185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500" dirty="0"/>
              <a:t>Image: Roope Tervo 2018, </a:t>
            </a:r>
            <a:r>
              <a:rPr lang="fi-FI" sz="500" dirty="0" err="1"/>
              <a:t>license</a:t>
            </a:r>
            <a:r>
              <a:rPr lang="fi-FI" sz="500" dirty="0"/>
              <a:t> CC4, Data Liikennevirasto (CC4)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14DECE5-F337-994D-B48E-F026361C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333" dirty="0">
                <a:latin typeface="Avenir Roman" panose="02000503020000020003" pitchFamily="2" charset="0"/>
              </a:rPr>
              <a:t>Label data consists of trains delayed </a:t>
            </a:r>
            <a:br>
              <a:rPr lang="en-US" sz="2333" dirty="0">
                <a:latin typeface="Avenir Roman" panose="02000503020000020003" pitchFamily="2" charset="0"/>
              </a:rPr>
            </a:br>
            <a:r>
              <a:rPr lang="en-US" sz="2333" dirty="0">
                <a:latin typeface="Avenir Roman" panose="02000503020000020003" pitchFamily="2" charset="0"/>
              </a:rPr>
              <a:t>between stations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FEC5097-8DA1-784B-8650-9B1CC3D0C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60" y="1130046"/>
            <a:ext cx="1317807" cy="6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bayesian</a:t>
            </a:r>
            <a:r>
              <a:rPr lang="fi-FI" dirty="0"/>
              <a:t> </a:t>
            </a:r>
            <a:r>
              <a:rPr lang="fi-FI" dirty="0" err="1"/>
              <a:t>linear</a:t>
            </a:r>
            <a:r>
              <a:rPr lang="fi-FI" dirty="0"/>
              <a:t> regression to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0754F1-634F-294E-BFF9-B9C807B2413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Description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model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2587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5 </a:t>
            </a:r>
            <a:r>
              <a:rPr lang="fi-FI" dirty="0" err="1"/>
              <a:t>parameters</a:t>
            </a:r>
            <a:r>
              <a:rPr lang="fi-FI" dirty="0"/>
              <a:t> </a:t>
            </a:r>
            <a:r>
              <a:rPr lang="fi-FI" dirty="0" err="1"/>
              <a:t>selected</a:t>
            </a:r>
            <a:r>
              <a:rPr lang="fi-FI" dirty="0"/>
              <a:t> to as </a:t>
            </a:r>
            <a:r>
              <a:rPr lang="fi-FI" dirty="0" err="1"/>
              <a:t>features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E84E8-DACD-9F4A-84B1-455F6C530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22" r="66790" b="5527"/>
          <a:stretch/>
        </p:blipFill>
        <p:spPr>
          <a:xfrm>
            <a:off x="4113202" y="3001516"/>
            <a:ext cx="2040185" cy="179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AFBE49-D335-2745-91A7-66838E88A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08" b="55374"/>
          <a:stretch/>
        </p:blipFill>
        <p:spPr>
          <a:xfrm>
            <a:off x="6128155" y="3101037"/>
            <a:ext cx="2088230" cy="1691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DCB06-0616-B44F-8DC2-3D3E21923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16" t="48412" r="34085" b="5652"/>
          <a:stretch/>
        </p:blipFill>
        <p:spPr>
          <a:xfrm>
            <a:off x="2269015" y="3051345"/>
            <a:ext cx="2014953" cy="174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0F7A9-A082-294E-AB7E-3E6B9997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90" r="33800" b="54985"/>
          <a:stretch/>
        </p:blipFill>
        <p:spPr>
          <a:xfrm>
            <a:off x="395536" y="3086296"/>
            <a:ext cx="2040185" cy="1706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CB760-A913-544D-A43B-374399078549}"/>
              </a:ext>
            </a:extLst>
          </p:cNvPr>
          <p:cNvSpPr txBox="1"/>
          <p:nvPr/>
        </p:nvSpPr>
        <p:spPr>
          <a:xfrm>
            <a:off x="468312" y="938833"/>
            <a:ext cx="774807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2000" b="1" i="1" dirty="0" err="1"/>
              <a:t>Temperature</a:t>
            </a:r>
            <a:r>
              <a:rPr lang="fi-FI" sz="2000" b="1" i="1" dirty="0"/>
              <a:t>, </a:t>
            </a:r>
            <a:r>
              <a:rPr lang="fi-FI" sz="2000" b="1" i="1" dirty="0" err="1"/>
              <a:t>snow</a:t>
            </a:r>
            <a:r>
              <a:rPr lang="fi-FI" sz="2000" b="1" i="1" dirty="0"/>
              <a:t> </a:t>
            </a:r>
            <a:r>
              <a:rPr lang="fi-FI" sz="2000" b="1" i="1" dirty="0" err="1"/>
              <a:t>depth</a:t>
            </a:r>
            <a:r>
              <a:rPr lang="fi-FI" sz="2000" b="1" i="1" dirty="0"/>
              <a:t>, </a:t>
            </a:r>
            <a:r>
              <a:rPr lang="fi-FI" sz="2000" b="1" i="1" dirty="0" err="1"/>
              <a:t>wind</a:t>
            </a:r>
            <a:r>
              <a:rPr lang="fi-FI" sz="2000" b="1" i="1" dirty="0"/>
              <a:t> </a:t>
            </a:r>
            <a:r>
              <a:rPr lang="fi-FI" sz="2000" b="1" i="1" dirty="0" err="1"/>
              <a:t>gust</a:t>
            </a:r>
            <a:r>
              <a:rPr lang="fi-FI" sz="2000" b="1" i="1" dirty="0"/>
              <a:t>, </a:t>
            </a:r>
            <a:r>
              <a:rPr lang="fi-FI" sz="2000" b="1" i="1" dirty="0" err="1"/>
              <a:t>wind</a:t>
            </a:r>
            <a:r>
              <a:rPr lang="fi-FI" sz="2000" b="1" i="1" dirty="0"/>
              <a:t> </a:t>
            </a:r>
            <a:r>
              <a:rPr lang="fi-FI" sz="2000" b="1" i="1" dirty="0" err="1"/>
              <a:t>direction</a:t>
            </a:r>
            <a:r>
              <a:rPr lang="fi-FI" sz="2000" b="1" i="1" dirty="0"/>
              <a:t>, </a:t>
            </a:r>
            <a:r>
              <a:rPr lang="fi-FI" sz="2000" b="1" i="1" dirty="0" err="1"/>
              <a:t>visibility</a:t>
            </a:r>
            <a:endParaRPr lang="fi-FI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 err="1"/>
              <a:t>Selection</a:t>
            </a:r>
            <a:r>
              <a:rPr lang="fi-FI" sz="2000" b="1" dirty="0"/>
              <a:t> </a:t>
            </a:r>
            <a:r>
              <a:rPr lang="fi-FI" sz="2000" b="1" dirty="0" err="1"/>
              <a:t>done</a:t>
            </a:r>
            <a:r>
              <a:rPr lang="fi-FI" sz="2000" b="1" dirty="0"/>
              <a:t> </a:t>
            </a:r>
            <a:r>
              <a:rPr lang="fi-FI" sz="2000" b="1" dirty="0" err="1"/>
              <a:t>both</a:t>
            </a:r>
            <a:r>
              <a:rPr lang="fi-FI" sz="2000" b="1" dirty="0"/>
              <a:t> </a:t>
            </a:r>
            <a:r>
              <a:rPr lang="fi-FI" sz="2000" b="1" dirty="0" err="1"/>
              <a:t>based</a:t>
            </a:r>
            <a:r>
              <a:rPr lang="fi-FI" sz="2000" b="1" dirty="0"/>
              <a:t> on </a:t>
            </a:r>
            <a:r>
              <a:rPr lang="fi-FI" sz="2000" b="1" dirty="0" err="1"/>
              <a:t>histogram</a:t>
            </a:r>
            <a:r>
              <a:rPr lang="fi-FI" sz="2000" b="1" dirty="0"/>
              <a:t> </a:t>
            </a:r>
            <a:r>
              <a:rPr lang="fi-FI" sz="2000" b="1" dirty="0" err="1"/>
              <a:t>analysis</a:t>
            </a:r>
            <a:r>
              <a:rPr lang="fi-FI" sz="2000" b="1" dirty="0"/>
              <a:t> and </a:t>
            </a:r>
            <a:r>
              <a:rPr lang="fi-FI" sz="2000" b="1" dirty="0" err="1"/>
              <a:t>assumptions</a:t>
            </a:r>
            <a:r>
              <a:rPr lang="fi-FI" sz="2000" b="1" dirty="0"/>
              <a:t> on </a:t>
            </a:r>
            <a:r>
              <a:rPr lang="fi-FI" sz="2000" b="1" dirty="0" err="1"/>
              <a:t>remarkable</a:t>
            </a:r>
            <a:r>
              <a:rPr lang="fi-FI" sz="2000" b="1" dirty="0"/>
              <a:t> </a:t>
            </a:r>
            <a:r>
              <a:rPr lang="fi-FI" sz="2000" b="1" dirty="0" err="1"/>
              <a:t>parameters</a:t>
            </a: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249730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Non</a:t>
            </a:r>
            <a:r>
              <a:rPr lang="fi-FI" dirty="0"/>
              <a:t> </a:t>
            </a:r>
            <a:r>
              <a:rPr lang="fi-FI" dirty="0" err="1"/>
              <a:t>informative</a:t>
            </a:r>
            <a:r>
              <a:rPr lang="fi-FI" dirty="0"/>
              <a:t> and </a:t>
            </a:r>
            <a:r>
              <a:rPr lang="fi-FI" dirty="0" err="1"/>
              <a:t>informative</a:t>
            </a:r>
            <a:r>
              <a:rPr lang="fi-FI" dirty="0"/>
              <a:t> </a:t>
            </a:r>
            <a:r>
              <a:rPr lang="fi-FI" dirty="0" err="1"/>
              <a:t>prior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expreminented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A142DE-5994-B64A-B148-8A622D5223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Description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prior</a:t>
            </a:r>
            <a:r>
              <a:rPr lang="fi-FI" dirty="0"/>
              <a:t> </a:t>
            </a:r>
            <a:r>
              <a:rPr lang="fi-FI" dirty="0" err="1"/>
              <a:t>choices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70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converged</a:t>
            </a:r>
            <a:r>
              <a:rPr lang="fi-FI" dirty="0"/>
              <a:t> </a:t>
            </a:r>
            <a:r>
              <a:rPr lang="fi-FI" dirty="0" err="1"/>
              <a:t>well</a:t>
            </a:r>
            <a:endParaRPr lang="fi-FI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CEC94-4A33-CA49-91B5-B5B3B938F2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3" y="986252"/>
            <a:ext cx="8207374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Rhat</a:t>
            </a:r>
            <a:r>
              <a:rPr lang="fi-FI" dirty="0"/>
              <a:t> </a:t>
            </a:r>
            <a:r>
              <a:rPr lang="fi-FI" dirty="0" err="1"/>
              <a:t>below</a:t>
            </a:r>
            <a:r>
              <a:rPr lang="fi-FI" dirty="0"/>
              <a:t> 1.1. and </a:t>
            </a:r>
            <a:br>
              <a:rPr lang="fi-FI" dirty="0"/>
            </a:br>
            <a:r>
              <a:rPr lang="fi-FI" dirty="0" err="1"/>
              <a:t>effecive</a:t>
            </a:r>
            <a:r>
              <a:rPr lang="fi-FI" dirty="0"/>
              <a:t> </a:t>
            </a:r>
            <a:r>
              <a:rPr lang="fi-FI" dirty="0" err="1"/>
              <a:t>sample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chains</a:t>
            </a:r>
            <a:r>
              <a:rPr lang="fi-FI" dirty="0"/>
              <a:t> </a:t>
            </a:r>
            <a:r>
              <a:rPr lang="fi-FI" dirty="0" err="1"/>
              <a:t>looks</a:t>
            </a:r>
            <a:r>
              <a:rPr lang="fi-FI" dirty="0"/>
              <a:t> </a:t>
            </a:r>
            <a:r>
              <a:rPr lang="fi-FI" dirty="0" err="1"/>
              <a:t>converged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as </a:t>
            </a:r>
            <a:r>
              <a:rPr lang="fi-FI" dirty="0" err="1"/>
              <a:t>well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D1F18-3268-A745-8AB4-FB72EBAC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1" y="2786568"/>
            <a:ext cx="3023568" cy="1865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A75EE-1895-4C44-B4A3-771247FA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216" y="2972301"/>
            <a:ext cx="2811485" cy="1735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8C4F2-1FF3-A64C-A979-B4383FC14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103" y="993883"/>
            <a:ext cx="3282171" cy="20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3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Fitted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observed</a:t>
            </a:r>
            <a:r>
              <a:rPr lang="fi-FI" dirty="0"/>
              <a:t>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59179-DC2D-4544-9888-A908FF24ED6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misses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zero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CB614-3B58-BA43-9FDD-A2D164D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993404"/>
            <a:ext cx="4678359" cy="28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91404-1073-374B-8C7A-5A06B9A80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comparison</a:t>
            </a:r>
            <a:r>
              <a:rPr lang="fi-FI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CB760-A913-544D-A43B-374399078549}"/>
              </a:ext>
            </a:extLst>
          </p:cNvPr>
          <p:cNvSpPr txBox="1"/>
          <p:nvPr/>
        </p:nvSpPr>
        <p:spPr>
          <a:xfrm>
            <a:off x="409931" y="1396821"/>
            <a:ext cx="774807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2874114462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 University</Template>
  <TotalTime>0</TotalTime>
  <Words>543</Words>
  <Application>Microsoft Macintosh PowerPoint</Application>
  <PresentationFormat>On-screen Show (16:10)</PresentationFormat>
  <Paragraphs>82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Book</vt:lpstr>
      <vt:lpstr>Avenir Roman</vt:lpstr>
      <vt:lpstr>Calibri</vt:lpstr>
      <vt:lpstr>Courier New</vt:lpstr>
      <vt:lpstr>Georgia</vt:lpstr>
      <vt:lpstr>Lucida Grande</vt:lpstr>
      <vt:lpstr>Aalto University</vt:lpstr>
      <vt:lpstr>Predicting weather caused train delays</vt:lpstr>
      <vt:lpstr>PowerPoint Presentation</vt:lpstr>
      <vt:lpstr>Label data consists of trains delayed  between stations</vt:lpstr>
      <vt:lpstr>We used bayesian linear regression to model delays</vt:lpstr>
      <vt:lpstr>5 parameters selected to as features</vt:lpstr>
      <vt:lpstr>Non informative and informative prior were expreminented</vt:lpstr>
      <vt:lpstr>Models converged well</vt:lpstr>
      <vt:lpstr>Fitted model do not represent observed data</vt:lpstr>
      <vt:lpstr>Statement about model comparison…</vt:lpstr>
      <vt:lpstr>Statement about sensitivity</vt:lpstr>
      <vt:lpstr>The model has no real prediction skill</vt:lpstr>
      <vt:lpstr>Different methods are required to predict weather caused train delays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Tervo Roope</dc:creator>
  <cp:lastModifiedBy/>
  <cp:revision>1</cp:revision>
  <dcterms:created xsi:type="dcterms:W3CDTF">2018-12-07T10:54:52Z</dcterms:created>
  <dcterms:modified xsi:type="dcterms:W3CDTF">2018-12-07T13:28:48Z</dcterms:modified>
</cp:coreProperties>
</file>